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0" r:id="rId5"/>
    <p:sldId id="257" r:id="rId6"/>
    <p:sldId id="258" r:id="rId7"/>
    <p:sldId id="262" r:id="rId8"/>
    <p:sldId id="261" r:id="rId9"/>
    <p:sldId id="26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hane agzennai" initials="ja" lastIdx="2" clrIdx="0">
    <p:extLst>
      <p:ext uri="{19B8F6BF-5375-455C-9EA6-DF929625EA0E}">
        <p15:presenceInfo xmlns:p15="http://schemas.microsoft.com/office/powerpoint/2012/main" userId="91ce042a54656d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CC4"/>
    <a:srgbClr val="363636"/>
    <a:srgbClr val="2B2B2B"/>
    <a:srgbClr val="303030"/>
    <a:srgbClr val="282828"/>
    <a:srgbClr val="B3B3B3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82" d="100"/>
          <a:sy n="82" d="100"/>
        </p:scale>
        <p:origin x="58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1T11:38:25.348" idx="1">
    <p:pos x="6508" y="91"/>
    <p:text>Dragons
Dark and gritty
Posh, eloquent
Warm Viking spirit, campfire
Jolly
Beer
Friendship
Lust for battle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nl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175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49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914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700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012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329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608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868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774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74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46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518D-126E-4E1B-AB71-E19605E17F3E}" type="datetimeFigureOut">
              <a:rPr lang="nl-BE" smtClean="0"/>
              <a:t>12/04/2019</a:t>
            </a:fld>
            <a:endParaRPr lang="nl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9158C-D772-43A1-875A-D1D14C32E18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70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4"/>
          <a:stretch/>
        </p:blipFill>
        <p:spPr>
          <a:xfrm>
            <a:off x="687450" y="3820876"/>
            <a:ext cx="2939931" cy="29178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72" y="1215197"/>
            <a:ext cx="3206263" cy="12076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Frejdahl-Bryggeriet</a:t>
            </a:r>
            <a:r>
              <a:rPr lang="nl-BE" dirty="0">
                <a:solidFill>
                  <a:schemeClr val="bg1">
                    <a:lumMod val="8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nl-BE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vestfyen</a:t>
            </a:r>
            <a:r>
              <a:rPr lang="nl-BE" dirty="0">
                <a:solidFill>
                  <a:schemeClr val="bg1">
                    <a:lumMod val="85000"/>
                  </a:schemeClr>
                </a:solidFill>
                <a:latin typeface="Bebas Neue Bold" panose="020B0606020202050201" pitchFamily="34" charset="0"/>
              </a:rPr>
              <a:t>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44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Baldur</a:t>
            </a:r>
            <a:r>
              <a:rPr lang="nl-BE" sz="4400" dirty="0">
                <a:solidFill>
                  <a:schemeClr val="bg1">
                    <a:lumMod val="85000"/>
                  </a:schemeClr>
                </a:solidFill>
                <a:latin typeface="Bebas Neue Bold" panose="020B0606020202050201" pitchFamily="34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5"/>
          <a:stretch/>
        </p:blipFill>
        <p:spPr>
          <a:xfrm>
            <a:off x="-1608535" y="3588865"/>
            <a:ext cx="375541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1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Summary</a:t>
            </a:r>
            <a:r>
              <a:rPr lang="nl-BE" dirty="0">
                <a:solidFill>
                  <a:schemeClr val="bg1">
                    <a:lumMod val="85000"/>
                  </a:schemeClr>
                </a:solidFill>
                <a:latin typeface="Bebas Neue Bold" panose="020B0606020202050201" pitchFamily="34" charset="0"/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SzPct val="180000"/>
              <a:buBlip>
                <a:blip r:embed="rId2"/>
              </a:buBlip>
            </a:pPr>
            <a:r>
              <a:rPr lang="nl-BE" sz="32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Business Goal </a:t>
            </a:r>
          </a:p>
          <a:p>
            <a:pPr>
              <a:lnSpc>
                <a:spcPct val="100000"/>
              </a:lnSpc>
              <a:buSzPct val="180000"/>
              <a:buBlip>
                <a:blip r:embed="rId2"/>
              </a:buBlip>
            </a:pPr>
            <a:r>
              <a:rPr lang="nl-BE" sz="32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Core Story</a:t>
            </a:r>
          </a:p>
          <a:p>
            <a:pPr>
              <a:lnSpc>
                <a:spcPct val="100000"/>
              </a:lnSpc>
              <a:buSzPct val="180000"/>
              <a:buBlip>
                <a:blip r:embed="rId2"/>
              </a:buBlip>
            </a:pPr>
            <a:r>
              <a:rPr lang="nl-BE" sz="32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Persona &amp; Target Group</a:t>
            </a:r>
          </a:p>
          <a:p>
            <a:pPr>
              <a:lnSpc>
                <a:spcPct val="100000"/>
              </a:lnSpc>
              <a:buSzPct val="180000"/>
              <a:buBlip>
                <a:blip r:embed="rId2"/>
              </a:buBlip>
            </a:pPr>
            <a:r>
              <a:rPr lang="nl-BE" sz="32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Moodboard</a:t>
            </a:r>
          </a:p>
          <a:p>
            <a:pPr>
              <a:lnSpc>
                <a:spcPct val="100000"/>
              </a:lnSpc>
              <a:buSzPct val="180000"/>
              <a:buBlip>
                <a:blip r:embed="rId2"/>
              </a:buBlip>
            </a:pPr>
            <a:r>
              <a:rPr lang="nl-BE" sz="32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Marketing Strategy  </a:t>
            </a:r>
          </a:p>
          <a:p>
            <a:pPr>
              <a:lnSpc>
                <a:spcPct val="100000"/>
              </a:lnSpc>
              <a:buSzPct val="180000"/>
              <a:buBlip>
                <a:blip r:embed="rId2"/>
              </a:buBlip>
            </a:pPr>
            <a:r>
              <a:rPr lang="fr-BE" sz="32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Relevance to the </a:t>
            </a:r>
            <a:r>
              <a:rPr lang="fr-BE" sz="32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Users</a:t>
            </a:r>
            <a:endParaRPr lang="nl-BE" sz="32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t="2549" r="3486" b="2549"/>
          <a:stretch/>
        </p:blipFill>
        <p:spPr>
          <a:xfrm rot="20960543">
            <a:off x="6336713" y="-854918"/>
            <a:ext cx="6533156" cy="873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04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7" y="151361"/>
            <a:ext cx="1634578" cy="163457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4448" y="1142419"/>
            <a:ext cx="1490663" cy="1325563"/>
          </a:xfrm>
        </p:spPr>
        <p:txBody>
          <a:bodyPr>
            <a:normAutofit/>
          </a:bodyPr>
          <a:lstStyle/>
          <a:p>
            <a:r>
              <a:rPr lang="nl-BE" sz="4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Goal</a:t>
            </a:r>
            <a:r>
              <a:rPr lang="nl-BE" sz="4800" dirty="0">
                <a:solidFill>
                  <a:schemeClr val="bg1">
                    <a:lumMod val="85000"/>
                  </a:schemeClr>
                </a:solidFill>
                <a:latin typeface="Bebas Neue Bold" panose="020B0606020202050201" pitchFamily="34" charset="0"/>
              </a:rPr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285" y="2065863"/>
            <a:ext cx="7281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  <a:p>
            <a:pPr marL="1071590" lvl="1" indent="-614377" fontAlgn="base">
              <a:buSzPct val="200000"/>
              <a:buBlip>
                <a:blip r:embed="rId3"/>
              </a:buBlip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To engage the customers in the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Frejdahl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 brand by using a digital media </a:t>
            </a:r>
          </a:p>
          <a:p>
            <a:endParaRPr lang="nl-BE" sz="28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9611678" y="132623"/>
            <a:ext cx="2447520" cy="2428875"/>
            <a:chOff x="9325918" y="232639"/>
            <a:chExt cx="2447520" cy="2428875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918" y="232961"/>
              <a:ext cx="2428875" cy="783864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167068" y="1055145"/>
              <a:ext cx="2428875" cy="783864"/>
            </a:xfrm>
            <a:prstGeom prst="rect">
              <a:avLst/>
            </a:prstGeom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3" y="3663157"/>
            <a:ext cx="8763001" cy="3194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98358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2519364" cy="1325563"/>
          </a:xfrm>
        </p:spPr>
        <p:txBody>
          <a:bodyPr>
            <a:normAutofit/>
          </a:bodyPr>
          <a:lstStyle/>
          <a:p>
            <a:r>
              <a:rPr lang="nl-BE" sz="4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Core Story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30239" y="1134920"/>
            <a:ext cx="10515600" cy="4351339"/>
          </a:xfrm>
        </p:spPr>
        <p:txBody>
          <a:bodyPr>
            <a:normAutofit/>
          </a:bodyPr>
          <a:lstStyle/>
          <a:p>
            <a:pPr>
              <a:buSzPct val="170000"/>
              <a:buBlip>
                <a:blip r:embed="rId2"/>
              </a:buBlip>
            </a:pPr>
            <a:endParaRPr lang="en-US" b="0" dirty="0">
              <a:solidFill>
                <a:schemeClr val="bg1">
                  <a:lumMod val="85000"/>
                </a:schemeClr>
              </a:solidFill>
              <a:effectLst/>
              <a:latin typeface="DIN Condensed" panose="00000500000000000000" pitchFamily="2" charset="0"/>
            </a:endParaRPr>
          </a:p>
          <a:p>
            <a:pPr marL="542938" lvl="2" indent="-542938" fontAlgn="base">
              <a:buSzPct val="170000"/>
              <a:buBlip>
                <a:blip r:embed="rId2"/>
              </a:buBlip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Learn how to brew mead like Vikings through a story</a:t>
            </a:r>
          </a:p>
          <a:p>
            <a:pPr marL="542938" lvl="2" indent="-542938" fontAlgn="base">
              <a:buSzPct val="170000"/>
              <a:buBlip>
                <a:blip r:embed="rId2"/>
              </a:buBlip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Story before the beer</a:t>
            </a:r>
          </a:p>
          <a:p>
            <a:pPr marL="542938" lvl="2" indent="-542938" fontAlgn="base">
              <a:buSzPct val="170000"/>
              <a:buBlip>
                <a:blip r:embed="rId2"/>
              </a:buBlip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Social media </a:t>
            </a:r>
          </a:p>
          <a:p>
            <a:pPr>
              <a:buSzPct val="170000"/>
              <a:buBlip>
                <a:blip r:embed="rId2"/>
              </a:buBlip>
            </a:pPr>
            <a:endParaRPr lang="nl-BE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</p:txBody>
      </p:sp>
      <p:pic>
        <p:nvPicPr>
          <p:cNvPr id="11" name="Billed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9" y="3163925"/>
            <a:ext cx="2627326" cy="3694075"/>
          </a:xfrm>
          <a:prstGeom prst="rect">
            <a:avLst/>
          </a:prstGeom>
        </p:spPr>
      </p:pic>
      <p:pic>
        <p:nvPicPr>
          <p:cNvPr id="12" name="Billed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65" y="3159260"/>
            <a:ext cx="2930862" cy="3694075"/>
          </a:xfrm>
          <a:prstGeom prst="rect">
            <a:avLst/>
          </a:prstGeom>
        </p:spPr>
      </p:pic>
      <p:pic>
        <p:nvPicPr>
          <p:cNvPr id="9" name="Pladsholder til indhold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96" y="3547410"/>
            <a:ext cx="3028949" cy="302894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02" y="12225"/>
            <a:ext cx="2444708" cy="24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75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20" y="12225"/>
            <a:ext cx="2444708" cy="24325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1" y="-2290"/>
            <a:ext cx="5878286" cy="68602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5810" y="58573"/>
            <a:ext cx="3483428" cy="120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1" dirty="0">
                <a:solidFill>
                  <a:srgbClr val="FFFFFF"/>
                </a:solidFill>
                <a:latin typeface="DIN Condensed" panose="00000500000000000000" pitchFamily="2" charset="0"/>
              </a:rPr>
              <a:t>Lars </a:t>
            </a:r>
            <a:r>
              <a:rPr lang="en-US" sz="5401" dirty="0" err="1">
                <a:solidFill>
                  <a:srgbClr val="FFFFFF"/>
                </a:solidFill>
                <a:latin typeface="DIN Condensed" panose="00000500000000000000" pitchFamily="2" charset="0"/>
              </a:rPr>
              <a:t>Frejdahl</a:t>
            </a:r>
            <a:endParaRPr lang="en-US" sz="5401" dirty="0">
              <a:solidFill>
                <a:srgbClr val="FFFFFF"/>
              </a:solidFill>
              <a:latin typeface="DIN Condensed" panose="00000500000000000000" pitchFamily="2" charset="0"/>
            </a:endParaRPr>
          </a:p>
          <a:p>
            <a:endParaRPr lang="nl-BE" sz="1801" dirty="0"/>
          </a:p>
        </p:txBody>
      </p:sp>
      <p:grpSp>
        <p:nvGrpSpPr>
          <p:cNvPr id="97" name="Groupe 96"/>
          <p:cNvGrpSpPr/>
          <p:nvPr/>
        </p:nvGrpSpPr>
        <p:grpSpPr>
          <a:xfrm>
            <a:off x="115811" y="992697"/>
            <a:ext cx="3120571" cy="2400658"/>
            <a:chOff x="130631" y="1164468"/>
            <a:chExt cx="3120570" cy="2400658"/>
          </a:xfrm>
        </p:grpSpPr>
        <p:sp>
          <p:nvSpPr>
            <p:cNvPr id="9" name="Rectangle 8"/>
            <p:cNvSpPr/>
            <p:nvPr/>
          </p:nvSpPr>
          <p:spPr>
            <a:xfrm>
              <a:off x="130631" y="1626134"/>
              <a:ext cx="312057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ABACC4"/>
                  </a:solidFill>
                  <a:latin typeface="DIN Condensed" panose="00000500000000000000" pitchFamily="2" charset="0"/>
                </a:rPr>
                <a:t>Age: </a:t>
              </a:r>
              <a:r>
                <a:rPr lang="en-US" sz="2000" dirty="0">
                  <a:solidFill>
                    <a:srgbClr val="FFFFFF"/>
                  </a:solidFill>
                  <a:latin typeface="DIN Condensed" panose="00000500000000000000" pitchFamily="2" charset="0"/>
                </a:rPr>
                <a:t>24</a:t>
              </a:r>
            </a:p>
            <a:p>
              <a:r>
                <a:rPr lang="en-US" sz="2000" dirty="0">
                  <a:solidFill>
                    <a:srgbClr val="ABACC4"/>
                  </a:solidFill>
                  <a:latin typeface="DIN Condensed" panose="00000500000000000000" pitchFamily="2" charset="0"/>
                </a:rPr>
                <a:t>Residence: </a:t>
              </a:r>
              <a:r>
                <a:rPr lang="en-US" sz="2000" dirty="0" err="1">
                  <a:solidFill>
                    <a:srgbClr val="FFFFFF"/>
                  </a:solidFill>
                  <a:latin typeface="DIN Condensed" panose="00000500000000000000" pitchFamily="2" charset="0"/>
                </a:rPr>
                <a:t>denmark</a:t>
              </a:r>
              <a:endParaRPr lang="en-US" sz="2000" dirty="0">
                <a:solidFill>
                  <a:srgbClr val="FFFFFF"/>
                </a:solidFill>
                <a:latin typeface="DIN Condensed" panose="00000500000000000000" pitchFamily="2" charset="0"/>
              </a:endParaRPr>
            </a:p>
            <a:p>
              <a:r>
                <a:rPr lang="en-US" sz="2000" dirty="0">
                  <a:solidFill>
                    <a:srgbClr val="ABACC4"/>
                  </a:solidFill>
                  <a:latin typeface="DIN Condensed" panose="00000500000000000000" pitchFamily="2" charset="0"/>
                </a:rPr>
                <a:t>Education: </a:t>
              </a:r>
              <a:r>
                <a:rPr lang="en-US" sz="2000" dirty="0" err="1">
                  <a:solidFill>
                    <a:srgbClr val="FFFFFF"/>
                  </a:solidFill>
                  <a:latin typeface="DIN Condensed" panose="00000500000000000000" pitchFamily="2" charset="0"/>
                </a:rPr>
                <a:t>highschool</a:t>
              </a:r>
              <a:endParaRPr lang="en-US" sz="2000" dirty="0">
                <a:solidFill>
                  <a:srgbClr val="FFFFFF"/>
                </a:solidFill>
                <a:latin typeface="DIN Condensed" panose="00000500000000000000" pitchFamily="2" charset="0"/>
              </a:endParaRPr>
            </a:p>
            <a:p>
              <a:r>
                <a:rPr lang="en-US" sz="2000" dirty="0">
                  <a:solidFill>
                    <a:srgbClr val="ABACC4"/>
                  </a:solidFill>
                  <a:latin typeface="DIN Condensed" panose="00000500000000000000" pitchFamily="2" charset="0"/>
                </a:rPr>
                <a:t>Occupation: </a:t>
              </a:r>
              <a:r>
                <a:rPr lang="en-US" sz="2000" dirty="0">
                  <a:solidFill>
                    <a:srgbClr val="FFFFFF"/>
                  </a:solidFill>
                  <a:latin typeface="DIN Condensed" panose="00000500000000000000" pitchFamily="2" charset="0"/>
                </a:rPr>
                <a:t>student</a:t>
              </a:r>
            </a:p>
            <a:p>
              <a:r>
                <a:rPr lang="en-US" sz="2000" dirty="0">
                  <a:solidFill>
                    <a:srgbClr val="ABACC4"/>
                  </a:solidFill>
                  <a:latin typeface="DIN Condensed" panose="00000500000000000000" pitchFamily="2" charset="0"/>
                </a:rPr>
                <a:t>Marital status: </a:t>
              </a:r>
              <a:r>
                <a:rPr lang="en-US" sz="2000" dirty="0">
                  <a:solidFill>
                    <a:srgbClr val="FFFFFF"/>
                  </a:solidFill>
                  <a:latin typeface="DIN Condensed" panose="00000500000000000000" pitchFamily="2" charset="0"/>
                </a:rPr>
                <a:t>in a relationship</a:t>
              </a:r>
            </a:p>
            <a:p>
              <a:endParaRPr lang="en-US" sz="2000" dirty="0">
                <a:solidFill>
                  <a:srgbClr val="FFFFFF"/>
                </a:solidFill>
                <a:latin typeface="DIN Condensed" panose="00000500000000000000" pitchFamily="2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130631" y="1164468"/>
              <a:ext cx="2394853" cy="461665"/>
              <a:chOff x="130631" y="1164468"/>
              <a:chExt cx="2394853" cy="461665"/>
            </a:xfrm>
          </p:grpSpPr>
          <p:sp>
            <p:nvSpPr>
              <p:cNvPr id="16" name="ZoneTexte 15"/>
              <p:cNvSpPr txBox="1"/>
              <p:nvPr/>
            </p:nvSpPr>
            <p:spPr>
              <a:xfrm>
                <a:off x="130631" y="1164468"/>
                <a:ext cx="2166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 err="1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About</a:t>
                </a:r>
                <a:r>
                  <a:rPr lang="nl-BE" sz="2400" dirty="0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 </a:t>
                </a:r>
              </a:p>
            </p:txBody>
          </p:sp>
          <p:cxnSp>
            <p:nvCxnSpPr>
              <p:cNvPr id="18" name="Connecteur droit 17"/>
              <p:cNvCxnSpPr/>
              <p:nvPr/>
            </p:nvCxnSpPr>
            <p:spPr>
              <a:xfrm flipV="1">
                <a:off x="203201" y="1568077"/>
                <a:ext cx="2322283" cy="1398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e 95"/>
          <p:cNvGrpSpPr/>
          <p:nvPr/>
        </p:nvGrpSpPr>
        <p:grpSpPr>
          <a:xfrm>
            <a:off x="125211" y="3929293"/>
            <a:ext cx="6168571" cy="1206660"/>
            <a:chOff x="130631" y="3522510"/>
            <a:chExt cx="6168570" cy="1206661"/>
          </a:xfrm>
        </p:grpSpPr>
        <p:grpSp>
          <p:nvGrpSpPr>
            <p:cNvPr id="21" name="Groupe 20"/>
            <p:cNvGrpSpPr/>
            <p:nvPr/>
          </p:nvGrpSpPr>
          <p:grpSpPr>
            <a:xfrm>
              <a:off x="130631" y="3522510"/>
              <a:ext cx="2394853" cy="461665"/>
              <a:chOff x="130631" y="1164468"/>
              <a:chExt cx="2394853" cy="461665"/>
            </a:xfrm>
          </p:grpSpPr>
          <p:sp>
            <p:nvSpPr>
              <p:cNvPr id="22" name="ZoneTexte 21"/>
              <p:cNvSpPr txBox="1"/>
              <p:nvPr/>
            </p:nvSpPr>
            <p:spPr>
              <a:xfrm>
                <a:off x="130631" y="1164468"/>
                <a:ext cx="2166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 err="1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Needs</a:t>
                </a:r>
                <a:r>
                  <a:rPr lang="nl-BE" sz="2400" dirty="0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 </a:t>
                </a:r>
              </a:p>
            </p:txBody>
          </p:sp>
          <p:cxnSp>
            <p:nvCxnSpPr>
              <p:cNvPr id="23" name="Connecteur droit 22"/>
              <p:cNvCxnSpPr/>
              <p:nvPr/>
            </p:nvCxnSpPr>
            <p:spPr>
              <a:xfrm flipV="1">
                <a:off x="203201" y="1568077"/>
                <a:ext cx="2322283" cy="1398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/>
            <p:cNvSpPr/>
            <p:nvPr/>
          </p:nvSpPr>
          <p:spPr>
            <a:xfrm>
              <a:off x="203202" y="4021285"/>
              <a:ext cx="6095999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4630" indent="-174630">
                <a:buFont typeface="Arial" panose="020B0604020202020204" pitchFamily="34" charset="0"/>
                <a:buChar char="•"/>
              </a:pP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Needs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to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educate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himself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every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day</a:t>
              </a:r>
              <a:endParaRPr lang="nl-BE" sz="2000" dirty="0">
                <a:solidFill>
                  <a:schemeClr val="bg1"/>
                </a:solidFill>
                <a:latin typeface="DIN Condensed" panose="00000500000000000000" pitchFamily="2" charset="0"/>
              </a:endParaRPr>
            </a:p>
            <a:p>
              <a:pPr marL="174630" indent="-174630">
                <a:buFont typeface="Arial" panose="020B0604020202020204" pitchFamily="34" charset="0"/>
                <a:buChar char="•"/>
              </a:pP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Every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day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should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be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a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little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different</a:t>
              </a:r>
            </a:p>
          </p:txBody>
        </p:sp>
      </p:grpSp>
      <p:grpSp>
        <p:nvGrpSpPr>
          <p:cNvPr id="95" name="Groupe 94"/>
          <p:cNvGrpSpPr/>
          <p:nvPr/>
        </p:nvGrpSpPr>
        <p:grpSpPr>
          <a:xfrm>
            <a:off x="157718" y="5166125"/>
            <a:ext cx="6132286" cy="1265558"/>
            <a:chOff x="166915" y="4715611"/>
            <a:chExt cx="6132286" cy="1265559"/>
          </a:xfrm>
        </p:grpSpPr>
        <p:grpSp>
          <p:nvGrpSpPr>
            <p:cNvPr id="25" name="Groupe 24"/>
            <p:cNvGrpSpPr/>
            <p:nvPr/>
          </p:nvGrpSpPr>
          <p:grpSpPr>
            <a:xfrm>
              <a:off x="166915" y="4715611"/>
              <a:ext cx="2394853" cy="461665"/>
              <a:chOff x="130631" y="1164468"/>
              <a:chExt cx="2394853" cy="461665"/>
            </a:xfrm>
          </p:grpSpPr>
          <p:sp>
            <p:nvSpPr>
              <p:cNvPr id="26" name="ZoneTexte 25"/>
              <p:cNvSpPr txBox="1"/>
              <p:nvPr/>
            </p:nvSpPr>
            <p:spPr>
              <a:xfrm>
                <a:off x="130631" y="1164468"/>
                <a:ext cx="2166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 err="1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Values</a:t>
                </a:r>
                <a:r>
                  <a:rPr lang="nl-BE" sz="2400" dirty="0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 </a:t>
                </a:r>
              </a:p>
            </p:txBody>
          </p:sp>
          <p:cxnSp>
            <p:nvCxnSpPr>
              <p:cNvPr id="27" name="Connecteur droit 26"/>
              <p:cNvCxnSpPr/>
              <p:nvPr/>
            </p:nvCxnSpPr>
            <p:spPr>
              <a:xfrm flipV="1">
                <a:off x="203201" y="1568077"/>
                <a:ext cx="2322283" cy="1398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>
            <a:xfrm>
              <a:off x="203201" y="5273284"/>
              <a:ext cx="6096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4630" indent="-174630">
                <a:buFont typeface="Arial" panose="020B0604020202020204" pitchFamily="34" charset="0"/>
                <a:buChar char="•"/>
              </a:pP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Quality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over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quantity</a:t>
              </a:r>
              <a:endParaRPr lang="nl-BE" sz="2000" dirty="0">
                <a:solidFill>
                  <a:schemeClr val="bg1"/>
                </a:solidFill>
                <a:latin typeface="DIN Condensed" panose="00000500000000000000" pitchFamily="2" charset="0"/>
              </a:endParaRPr>
            </a:p>
            <a:p>
              <a:pPr marL="174630" indent="-174630">
                <a:buFont typeface="Arial" panose="020B0604020202020204" pitchFamily="34" charset="0"/>
                <a:buChar char="•"/>
              </a:pP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Never stop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learning</a:t>
              </a:r>
              <a:endParaRPr lang="nl-BE" sz="2000" dirty="0">
                <a:solidFill>
                  <a:schemeClr val="bg1"/>
                </a:solidFill>
                <a:latin typeface="DIN Condensed" panose="00000500000000000000" pitchFamily="2" charset="0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4033434" y="4941891"/>
            <a:ext cx="3203121" cy="1279014"/>
            <a:chOff x="3839030" y="1164468"/>
            <a:chExt cx="3203121" cy="1279015"/>
          </a:xfrm>
        </p:grpSpPr>
        <p:grpSp>
          <p:nvGrpSpPr>
            <p:cNvPr id="29" name="Groupe 28"/>
            <p:cNvGrpSpPr/>
            <p:nvPr/>
          </p:nvGrpSpPr>
          <p:grpSpPr>
            <a:xfrm>
              <a:off x="3839030" y="1164468"/>
              <a:ext cx="2394853" cy="461665"/>
              <a:chOff x="130631" y="1164468"/>
              <a:chExt cx="2394853" cy="461665"/>
            </a:xfrm>
          </p:grpSpPr>
          <p:sp>
            <p:nvSpPr>
              <p:cNvPr id="30" name="ZoneTexte 29"/>
              <p:cNvSpPr txBox="1"/>
              <p:nvPr/>
            </p:nvSpPr>
            <p:spPr>
              <a:xfrm>
                <a:off x="130631" y="1164468"/>
                <a:ext cx="2166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Wants  </a:t>
                </a:r>
              </a:p>
            </p:txBody>
          </p:sp>
          <p:cxnSp>
            <p:nvCxnSpPr>
              <p:cNvPr id="31" name="Connecteur droit 30"/>
              <p:cNvCxnSpPr/>
              <p:nvPr/>
            </p:nvCxnSpPr>
            <p:spPr>
              <a:xfrm flipV="1">
                <a:off x="203201" y="1568077"/>
                <a:ext cx="2322283" cy="1398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/>
            <p:cNvSpPr/>
            <p:nvPr/>
          </p:nvSpPr>
          <p:spPr>
            <a:xfrm>
              <a:off x="3839030" y="1735597"/>
              <a:ext cx="320312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 Enjoys to eat out, and have a            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nice drink to his meal</a:t>
              </a: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4033431" y="3774607"/>
            <a:ext cx="2394853" cy="961623"/>
            <a:chOff x="3911600" y="2596198"/>
            <a:chExt cx="2394853" cy="961621"/>
          </a:xfrm>
        </p:grpSpPr>
        <p:grpSp>
          <p:nvGrpSpPr>
            <p:cNvPr id="33" name="Groupe 32"/>
            <p:cNvGrpSpPr/>
            <p:nvPr/>
          </p:nvGrpSpPr>
          <p:grpSpPr>
            <a:xfrm>
              <a:off x="3911600" y="2596198"/>
              <a:ext cx="2394853" cy="461664"/>
              <a:chOff x="130631" y="1164468"/>
              <a:chExt cx="2394853" cy="461664"/>
            </a:xfrm>
          </p:grpSpPr>
          <p:sp>
            <p:nvSpPr>
              <p:cNvPr id="34" name="ZoneTexte 33"/>
              <p:cNvSpPr txBox="1"/>
              <p:nvPr/>
            </p:nvSpPr>
            <p:spPr>
              <a:xfrm>
                <a:off x="130631" y="1164468"/>
                <a:ext cx="2166156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 err="1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Fears</a:t>
                </a:r>
                <a:r>
                  <a:rPr lang="nl-BE" sz="2400" dirty="0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 </a:t>
                </a:r>
              </a:p>
            </p:txBody>
          </p:sp>
          <p:cxnSp>
            <p:nvCxnSpPr>
              <p:cNvPr id="35" name="Connecteur droit 34"/>
              <p:cNvCxnSpPr/>
              <p:nvPr/>
            </p:nvCxnSpPr>
            <p:spPr>
              <a:xfrm flipV="1">
                <a:off x="203201" y="1568077"/>
                <a:ext cx="2322283" cy="1398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>
            <a:xfrm>
              <a:off x="3911600" y="3157710"/>
              <a:ext cx="223971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4630" indent="-174630">
                <a:buFont typeface="Arial" panose="020B0604020202020204" pitchFamily="34" charset="0"/>
                <a:buChar char="•"/>
              </a:pP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Afraid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of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being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ordinary</a:t>
              </a:r>
              <a:endParaRPr lang="nl-BE" sz="2000" dirty="0">
                <a:solidFill>
                  <a:schemeClr val="bg1"/>
                </a:solidFill>
                <a:latin typeface="DIN Condensed" panose="00000500000000000000" pitchFamily="2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045020" y="331738"/>
            <a:ext cx="2710644" cy="830997"/>
            <a:chOff x="36888" y="1126166"/>
            <a:chExt cx="2710642" cy="830997"/>
          </a:xfrm>
        </p:grpSpPr>
        <p:sp>
          <p:nvSpPr>
            <p:cNvPr id="46" name="ZoneTexte 45"/>
            <p:cNvSpPr txBox="1"/>
            <p:nvPr/>
          </p:nvSpPr>
          <p:spPr>
            <a:xfrm>
              <a:off x="36888" y="1126166"/>
              <a:ext cx="27106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2400" b="1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Comfort</a:t>
              </a:r>
              <a:r>
                <a:rPr lang="fr-BE" sz="2400" b="1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fr-BE" sz="2400" b="1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With</a:t>
              </a:r>
              <a:r>
                <a:rPr lang="fr-BE" sz="2400" b="1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</a:t>
              </a:r>
              <a:r>
                <a:rPr lang="fr-BE" sz="2400" b="1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Technology</a:t>
              </a:r>
              <a:endParaRPr lang="nl-BE" sz="2400" dirty="0">
                <a:solidFill>
                  <a:schemeClr val="bg1"/>
                </a:solidFill>
                <a:latin typeface="DIN Condensed" panose="00000500000000000000" pitchFamily="2" charset="0"/>
              </a:endParaRPr>
            </a:p>
            <a:p>
              <a:r>
                <a:rPr lang="nl-BE" sz="2400" dirty="0">
                  <a:solidFill>
                    <a:schemeClr val="bg1">
                      <a:lumMod val="85000"/>
                    </a:schemeClr>
                  </a:solidFill>
                  <a:latin typeface="DIN Condensed" panose="00000500000000000000" pitchFamily="2" charset="0"/>
                </a:rPr>
                <a:t> </a:t>
              </a:r>
            </a:p>
          </p:txBody>
        </p:sp>
        <p:cxnSp>
          <p:nvCxnSpPr>
            <p:cNvPr id="47" name="Connecteur droit 46"/>
            <p:cNvCxnSpPr>
              <a:stCxn id="46" idx="1"/>
              <a:endCxn id="46" idx="3"/>
            </p:cNvCxnSpPr>
            <p:nvPr/>
          </p:nvCxnSpPr>
          <p:spPr>
            <a:xfrm>
              <a:off x="36888" y="1541665"/>
              <a:ext cx="27106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oupe 92"/>
          <p:cNvGrpSpPr/>
          <p:nvPr/>
        </p:nvGrpSpPr>
        <p:grpSpPr>
          <a:xfrm>
            <a:off x="4048496" y="885109"/>
            <a:ext cx="1725244" cy="2684744"/>
            <a:chOff x="3614059" y="1356915"/>
            <a:chExt cx="1725246" cy="2684745"/>
          </a:xfrm>
        </p:grpSpPr>
        <p:sp>
          <p:nvSpPr>
            <p:cNvPr id="60" name="Rectangle 59"/>
            <p:cNvSpPr/>
            <p:nvPr/>
          </p:nvSpPr>
          <p:spPr>
            <a:xfrm>
              <a:off x="3618875" y="1356915"/>
              <a:ext cx="9332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BE" sz="2000" cap="all" dirty="0">
                  <a:solidFill>
                    <a:srgbClr val="ABACC4"/>
                  </a:solidFill>
                  <a:latin typeface="DIN Condensed" panose="00000500000000000000" pitchFamily="2" charset="0"/>
                </a:rPr>
                <a:t>INTERNET</a:t>
              </a:r>
              <a:endParaRPr lang="nl-BE" sz="2000" dirty="0">
                <a:solidFill>
                  <a:srgbClr val="ABACC4"/>
                </a:solidFill>
                <a:latin typeface="DIN Condensed" panose="00000500000000000000" pitchFamily="2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617839" y="2034607"/>
              <a:ext cx="10374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BE" sz="2000" cap="all" dirty="0">
                  <a:solidFill>
                    <a:srgbClr val="ABACC4"/>
                  </a:solidFill>
                  <a:latin typeface="DIN Condensed" panose="00000500000000000000" pitchFamily="2" charset="0"/>
                </a:rPr>
                <a:t>Software</a:t>
              </a:r>
              <a:endParaRPr lang="nl-BE" sz="2000" dirty="0">
                <a:solidFill>
                  <a:srgbClr val="ABACC4"/>
                </a:solidFill>
                <a:latin typeface="DIN Condensed" panose="00000500000000000000" pitchFamily="2" charset="0"/>
              </a:endParaRPr>
            </a:p>
          </p:txBody>
        </p:sp>
        <p:grpSp>
          <p:nvGrpSpPr>
            <p:cNvPr id="80" name="Groupe 79"/>
            <p:cNvGrpSpPr/>
            <p:nvPr/>
          </p:nvGrpSpPr>
          <p:grpSpPr>
            <a:xfrm>
              <a:off x="3747070" y="2484712"/>
              <a:ext cx="818594" cy="217229"/>
              <a:chOff x="3866411" y="2546826"/>
              <a:chExt cx="1022675" cy="271386"/>
            </a:xfrm>
          </p:grpSpPr>
          <p:sp>
            <p:nvSpPr>
              <p:cNvPr id="56" name="Étoile à 5 branches 55"/>
              <p:cNvSpPr/>
              <p:nvPr/>
            </p:nvSpPr>
            <p:spPr>
              <a:xfrm>
                <a:off x="3866411" y="2546826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  <p:sp>
            <p:nvSpPr>
              <p:cNvPr id="57" name="Étoile à 5 branches 56"/>
              <p:cNvSpPr/>
              <p:nvPr/>
            </p:nvSpPr>
            <p:spPr>
              <a:xfrm>
                <a:off x="4253973" y="2546826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  <p:sp>
            <p:nvSpPr>
              <p:cNvPr id="62" name="Étoile à 5 branches 61"/>
              <p:cNvSpPr/>
              <p:nvPr/>
            </p:nvSpPr>
            <p:spPr>
              <a:xfrm>
                <a:off x="4621364" y="2551393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3614059" y="2753790"/>
              <a:ext cx="12522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BE" sz="2000" cap="all" dirty="0">
                  <a:solidFill>
                    <a:srgbClr val="ABACC4"/>
                  </a:solidFill>
                  <a:latin typeface="DIN Condensed" panose="00000500000000000000" pitchFamily="2" charset="0"/>
                </a:rPr>
                <a:t>Mobile </a:t>
              </a:r>
              <a:r>
                <a:rPr lang="fr-BE" sz="2000" cap="all" dirty="0" err="1">
                  <a:solidFill>
                    <a:srgbClr val="ABACC4"/>
                  </a:solidFill>
                  <a:latin typeface="DIN Condensed" panose="00000500000000000000" pitchFamily="2" charset="0"/>
                </a:rPr>
                <a:t>apps</a:t>
              </a:r>
              <a:endParaRPr lang="nl-BE" sz="2000" dirty="0">
                <a:solidFill>
                  <a:srgbClr val="ABACC4"/>
                </a:solidFill>
                <a:latin typeface="DIN Condensed" panose="00000500000000000000" pitchFamily="2" charset="0"/>
              </a:endParaRPr>
            </a:p>
          </p:txBody>
        </p:sp>
        <p:grpSp>
          <p:nvGrpSpPr>
            <p:cNvPr id="67" name="Groupe 66"/>
            <p:cNvGrpSpPr/>
            <p:nvPr/>
          </p:nvGrpSpPr>
          <p:grpSpPr>
            <a:xfrm>
              <a:off x="3744525" y="3188717"/>
              <a:ext cx="1268965" cy="238445"/>
              <a:chOff x="3747920" y="1746467"/>
              <a:chExt cx="1501433" cy="282127"/>
            </a:xfrm>
          </p:grpSpPr>
          <p:sp>
            <p:nvSpPr>
              <p:cNvPr id="68" name="Étoile à 5 branches 67"/>
              <p:cNvSpPr/>
              <p:nvPr/>
            </p:nvSpPr>
            <p:spPr>
              <a:xfrm>
                <a:off x="3747920" y="1746467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  <p:sp>
            <p:nvSpPr>
              <p:cNvPr id="69" name="Étoile à 5 branches 68"/>
              <p:cNvSpPr/>
              <p:nvPr/>
            </p:nvSpPr>
            <p:spPr>
              <a:xfrm>
                <a:off x="4159138" y="1761775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  <p:sp>
            <p:nvSpPr>
              <p:cNvPr id="70" name="Étoile à 5 branches 69"/>
              <p:cNvSpPr/>
              <p:nvPr/>
            </p:nvSpPr>
            <p:spPr>
              <a:xfrm>
                <a:off x="4579080" y="1761773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  <p:sp>
            <p:nvSpPr>
              <p:cNvPr id="71" name="Étoile à 5 branches 70"/>
              <p:cNvSpPr/>
              <p:nvPr/>
            </p:nvSpPr>
            <p:spPr>
              <a:xfrm>
                <a:off x="4981631" y="1761774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3630518" y="3487904"/>
              <a:ext cx="16225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BE" sz="2000" cap="all" dirty="0">
                  <a:solidFill>
                    <a:srgbClr val="ABACC4"/>
                  </a:solidFill>
                  <a:latin typeface="DIN Condensed" panose="00000500000000000000" pitchFamily="2" charset="0"/>
                </a:rPr>
                <a:t>Social network </a:t>
              </a:r>
              <a:endParaRPr lang="nl-BE" sz="2000" dirty="0">
                <a:solidFill>
                  <a:srgbClr val="ABACC4"/>
                </a:solidFill>
                <a:latin typeface="DIN Condensed" panose="00000500000000000000" pitchFamily="2" charset="0"/>
              </a:endParaRPr>
            </a:p>
          </p:txBody>
        </p:sp>
        <p:grpSp>
          <p:nvGrpSpPr>
            <p:cNvPr id="81" name="Groupe 80"/>
            <p:cNvGrpSpPr/>
            <p:nvPr/>
          </p:nvGrpSpPr>
          <p:grpSpPr>
            <a:xfrm>
              <a:off x="3716885" y="1761847"/>
              <a:ext cx="1268965" cy="238445"/>
              <a:chOff x="3747920" y="1746467"/>
              <a:chExt cx="1501433" cy="282127"/>
            </a:xfrm>
          </p:grpSpPr>
          <p:sp>
            <p:nvSpPr>
              <p:cNvPr id="82" name="Étoile à 5 branches 81"/>
              <p:cNvSpPr/>
              <p:nvPr/>
            </p:nvSpPr>
            <p:spPr>
              <a:xfrm>
                <a:off x="3747920" y="1746467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  <p:sp>
            <p:nvSpPr>
              <p:cNvPr id="83" name="Étoile à 5 branches 82"/>
              <p:cNvSpPr/>
              <p:nvPr/>
            </p:nvSpPr>
            <p:spPr>
              <a:xfrm>
                <a:off x="4159138" y="1761775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  <p:sp>
            <p:nvSpPr>
              <p:cNvPr id="84" name="Étoile à 5 branches 83"/>
              <p:cNvSpPr/>
              <p:nvPr/>
            </p:nvSpPr>
            <p:spPr>
              <a:xfrm>
                <a:off x="4579080" y="1761773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  <p:sp>
            <p:nvSpPr>
              <p:cNvPr id="85" name="Étoile à 5 branches 84"/>
              <p:cNvSpPr/>
              <p:nvPr/>
            </p:nvSpPr>
            <p:spPr>
              <a:xfrm>
                <a:off x="4981631" y="1761774"/>
                <a:ext cx="267722" cy="266819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3744525" y="3803215"/>
              <a:ext cx="1594780" cy="238445"/>
              <a:chOff x="3716885" y="3847319"/>
              <a:chExt cx="1594780" cy="238445"/>
            </a:xfrm>
          </p:grpSpPr>
          <p:grpSp>
            <p:nvGrpSpPr>
              <p:cNvPr id="86" name="Groupe 85"/>
              <p:cNvGrpSpPr/>
              <p:nvPr/>
            </p:nvGrpSpPr>
            <p:grpSpPr>
              <a:xfrm>
                <a:off x="3716885" y="3847319"/>
                <a:ext cx="1268965" cy="238445"/>
                <a:chOff x="3747920" y="1746467"/>
                <a:chExt cx="1501433" cy="282127"/>
              </a:xfrm>
            </p:grpSpPr>
            <p:sp>
              <p:nvSpPr>
                <p:cNvPr id="87" name="Étoile à 5 branches 86"/>
                <p:cNvSpPr/>
                <p:nvPr/>
              </p:nvSpPr>
              <p:spPr>
                <a:xfrm>
                  <a:off x="3747920" y="1746467"/>
                  <a:ext cx="267722" cy="266819"/>
                </a:xfrm>
                <a:prstGeom prst="star5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BE" sz="1801"/>
                </a:p>
              </p:txBody>
            </p:sp>
            <p:sp>
              <p:nvSpPr>
                <p:cNvPr id="88" name="Étoile à 5 branches 87"/>
                <p:cNvSpPr/>
                <p:nvPr/>
              </p:nvSpPr>
              <p:spPr>
                <a:xfrm>
                  <a:off x="4159138" y="1761775"/>
                  <a:ext cx="267722" cy="266819"/>
                </a:xfrm>
                <a:prstGeom prst="star5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BE" sz="1801"/>
                </a:p>
              </p:txBody>
            </p:sp>
            <p:sp>
              <p:nvSpPr>
                <p:cNvPr id="89" name="Étoile à 5 branches 88"/>
                <p:cNvSpPr/>
                <p:nvPr/>
              </p:nvSpPr>
              <p:spPr>
                <a:xfrm>
                  <a:off x="4579080" y="1761773"/>
                  <a:ext cx="267722" cy="266819"/>
                </a:xfrm>
                <a:prstGeom prst="star5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BE" sz="1801"/>
                </a:p>
              </p:txBody>
            </p:sp>
            <p:sp>
              <p:nvSpPr>
                <p:cNvPr id="90" name="Étoile à 5 branches 89"/>
                <p:cNvSpPr/>
                <p:nvPr/>
              </p:nvSpPr>
              <p:spPr>
                <a:xfrm>
                  <a:off x="4981631" y="1761774"/>
                  <a:ext cx="267722" cy="266819"/>
                </a:xfrm>
                <a:prstGeom prst="star5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BE" sz="1801"/>
                </a:p>
              </p:txBody>
            </p:sp>
          </p:grpSp>
          <p:sp>
            <p:nvSpPr>
              <p:cNvPr id="91" name="Étoile à 5 branches 90"/>
              <p:cNvSpPr/>
              <p:nvPr/>
            </p:nvSpPr>
            <p:spPr>
              <a:xfrm>
                <a:off x="5085395" y="3858892"/>
                <a:ext cx="226270" cy="225507"/>
              </a:xfrm>
              <a:prstGeom prst="star5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801"/>
              </a:p>
            </p:txBody>
          </p:sp>
        </p:grpSp>
      </p:grpSp>
      <p:grpSp>
        <p:nvGrpSpPr>
          <p:cNvPr id="99" name="Groupe 98"/>
          <p:cNvGrpSpPr/>
          <p:nvPr/>
        </p:nvGrpSpPr>
        <p:grpSpPr>
          <a:xfrm>
            <a:off x="125209" y="2970833"/>
            <a:ext cx="2394853" cy="961623"/>
            <a:chOff x="3911600" y="2596198"/>
            <a:chExt cx="2394853" cy="961621"/>
          </a:xfrm>
        </p:grpSpPr>
        <p:grpSp>
          <p:nvGrpSpPr>
            <p:cNvPr id="100" name="Groupe 99"/>
            <p:cNvGrpSpPr/>
            <p:nvPr/>
          </p:nvGrpSpPr>
          <p:grpSpPr>
            <a:xfrm>
              <a:off x="3911600" y="2596198"/>
              <a:ext cx="2394853" cy="461664"/>
              <a:chOff x="130631" y="1164468"/>
              <a:chExt cx="2394853" cy="461664"/>
            </a:xfrm>
          </p:grpSpPr>
          <p:sp>
            <p:nvSpPr>
              <p:cNvPr id="102" name="ZoneTexte 101"/>
              <p:cNvSpPr txBox="1"/>
              <p:nvPr/>
            </p:nvSpPr>
            <p:spPr>
              <a:xfrm>
                <a:off x="130631" y="1164468"/>
                <a:ext cx="2166156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 err="1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Tagline</a:t>
                </a:r>
                <a:r>
                  <a:rPr lang="nl-BE" sz="2400" dirty="0">
                    <a:solidFill>
                      <a:schemeClr val="bg1">
                        <a:lumMod val="85000"/>
                      </a:schemeClr>
                    </a:solidFill>
                    <a:latin typeface="DIN Condensed" panose="00000500000000000000" pitchFamily="2" charset="0"/>
                  </a:rPr>
                  <a:t> </a:t>
                </a:r>
              </a:p>
            </p:txBody>
          </p:sp>
          <p:cxnSp>
            <p:nvCxnSpPr>
              <p:cNvPr id="103" name="Connecteur droit 102"/>
              <p:cNvCxnSpPr/>
              <p:nvPr/>
            </p:nvCxnSpPr>
            <p:spPr>
              <a:xfrm flipV="1">
                <a:off x="203201" y="1568077"/>
                <a:ext cx="2322283" cy="1398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1" name="Rectangle 100"/>
            <p:cNvSpPr/>
            <p:nvPr/>
          </p:nvSpPr>
          <p:spPr>
            <a:xfrm>
              <a:off x="3911600" y="3157710"/>
              <a:ext cx="229742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“The </a:t>
              </a:r>
              <a:r>
                <a:rPr lang="nl-BE" sz="2000" dirty="0" err="1">
                  <a:solidFill>
                    <a:schemeClr val="bg1"/>
                  </a:solidFill>
                  <a:latin typeface="DIN Condensed" panose="00000500000000000000" pitchFamily="2" charset="0"/>
                </a:rPr>
                <a:t>viking</a:t>
              </a:r>
              <a:r>
                <a:rPr lang="nl-BE" sz="2000" dirty="0">
                  <a:solidFill>
                    <a:schemeClr val="bg1"/>
                  </a:solidFill>
                  <a:latin typeface="DIN Condensed" panose="00000500000000000000" pitchFamily="2" charset="0"/>
                </a:rPr>
                <a:t> life chose me”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38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3819" y="1104890"/>
            <a:ext cx="3019426" cy="1325563"/>
          </a:xfrm>
        </p:spPr>
        <p:txBody>
          <a:bodyPr>
            <a:noAutofit/>
          </a:bodyPr>
          <a:lstStyle/>
          <a:p>
            <a:r>
              <a:rPr lang="nl-BE" sz="48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Moodboard</a:t>
            </a:r>
            <a:endParaRPr lang="nl-BE" sz="48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08" y="-2063"/>
            <a:ext cx="2444708" cy="243251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27360" t="20515" r="45714" b="17868"/>
          <a:stretch/>
        </p:blipFill>
        <p:spPr>
          <a:xfrm>
            <a:off x="0" y="-2063"/>
            <a:ext cx="5399314" cy="694668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483819" y="2208521"/>
            <a:ext cx="3062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Dragons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Dark and gritty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Posh, eloquent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Warm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viking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 spirit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Campfire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Beer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Friendship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Lust for battle</a:t>
            </a:r>
            <a:endParaRPr lang="nl-BE" sz="20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70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198479" y="222252"/>
            <a:ext cx="4420173" cy="1815671"/>
            <a:chOff x="8928134" y="3737714"/>
            <a:chExt cx="4420173" cy="181567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134" y="3737714"/>
              <a:ext cx="1032343" cy="1385885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9401440" y="4722388"/>
              <a:ext cx="3946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4800" dirty="0">
                  <a:solidFill>
                    <a:schemeClr val="bg1">
                      <a:lumMod val="85000"/>
                    </a:schemeClr>
                  </a:solidFill>
                  <a:latin typeface="DIN Condensed" panose="00000500000000000000" pitchFamily="2" charset="0"/>
                </a:rPr>
                <a:t>Marketing Strategy</a:t>
              </a:r>
              <a:r>
                <a:rPr lang="nl-BE" sz="4800" dirty="0">
                  <a:solidFill>
                    <a:schemeClr val="bg1">
                      <a:lumMod val="85000"/>
                    </a:schemeClr>
                  </a:solidFill>
                  <a:latin typeface="Bebas Neue Bold" panose="020B0606020202050201" pitchFamily="34" charset="0"/>
                </a:rPr>
                <a:t> </a:t>
              </a:r>
            </a:p>
          </p:txBody>
        </p:sp>
      </p:grp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9063" t="16234" r="29101" b="33742"/>
          <a:stretch/>
        </p:blipFill>
        <p:spPr>
          <a:xfrm>
            <a:off x="6157883" y="3032875"/>
            <a:ext cx="5098869" cy="342781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34101" t="16859" r="34492" b="10397"/>
          <a:stretch/>
        </p:blipFill>
        <p:spPr>
          <a:xfrm>
            <a:off x="1094696" y="2037918"/>
            <a:ext cx="3396283" cy="442276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490979" y="5999022"/>
            <a:ext cx="141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Website</a:t>
            </a:r>
            <a:r>
              <a:rPr lang="nl-BE" sz="2400" dirty="0">
                <a:solidFill>
                  <a:schemeClr val="bg1">
                    <a:lumMod val="85000"/>
                  </a:schemeClr>
                </a:solidFill>
                <a:latin typeface="Bebas Neue Bold" panose="020B0606020202050201" pitchFamily="34" charset="0"/>
              </a:rPr>
              <a:t> 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08" y="-2063"/>
            <a:ext cx="2444708" cy="243251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570450" y="1221212"/>
            <a:ext cx="4643438" cy="221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r" fontAlgn="base">
              <a:buSzPct val="200000"/>
            </a:pPr>
            <a:endParaRPr lang="fr-BE" sz="24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  <a:p>
            <a:pPr marL="0" lvl="2" algn="r" fontAlgn="base">
              <a:buSzPct val="200000"/>
            </a:pPr>
            <a:r>
              <a:rPr lang="fr-BE" sz="24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Promotion via social media</a:t>
            </a:r>
          </a:p>
          <a:p>
            <a:pPr marL="985863" lvl="3" algn="r" fontAlgn="base"/>
            <a:r>
              <a:rPr lang="fr-BE" sz="24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#</a:t>
            </a:r>
            <a:r>
              <a:rPr lang="fr-BE" sz="24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VikingChallenge</a:t>
            </a:r>
            <a:endParaRPr lang="fr-BE" sz="24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  <a:p>
            <a:pPr marL="985863" lvl="3" algn="r" fontAlgn="base"/>
            <a:r>
              <a:rPr lang="fr-BE" sz="24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#</a:t>
            </a:r>
            <a:r>
              <a:rPr lang="fr-BE" sz="24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BrewYourHeritage</a:t>
            </a:r>
            <a:endParaRPr lang="fr-BE" sz="24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  <a:p>
            <a:pPr algn="r"/>
            <a:endParaRPr lang="nl-BE" sz="24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  <a:p>
            <a:pPr algn="r"/>
            <a:endParaRPr lang="nl-BE" sz="1801" dirty="0">
              <a:latin typeface="DIN Condense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0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1717">
            <a:off x="-112884" y="-123954"/>
            <a:ext cx="1528797" cy="15287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5133975" cy="1325563"/>
          </a:xfrm>
        </p:spPr>
        <p:txBody>
          <a:bodyPr>
            <a:normAutofit/>
          </a:bodyPr>
          <a:lstStyle/>
          <a:p>
            <a:r>
              <a:rPr lang="fr-BE" sz="4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Relevance to the </a:t>
            </a:r>
            <a:r>
              <a:rPr lang="fr-BE" sz="48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Users</a:t>
            </a:r>
            <a:endParaRPr lang="nl-BE" sz="48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28801" indent="-614377">
              <a:buSzPct val="200000"/>
              <a:buBlip>
                <a:blip r:embed="rId3"/>
              </a:buBlip>
            </a:pPr>
            <a:endParaRPr lang="en-US" b="0" dirty="0">
              <a:solidFill>
                <a:schemeClr val="bg1">
                  <a:lumMod val="85000"/>
                </a:schemeClr>
              </a:solidFill>
              <a:effectLst/>
              <a:latin typeface="DIN Condensed" panose="00000500000000000000" pitchFamily="2" charset="0"/>
            </a:endParaRPr>
          </a:p>
          <a:p>
            <a:pPr marL="628667" lvl="2" indent="-614377" fontAlgn="base">
              <a:buSzPct val="200000"/>
              <a:buBlip>
                <a:blip r:embed="rId3"/>
              </a:buBlip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Enthusiasts can learn to make their own beer, and simultaneously                              learn about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norse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 mythology</a:t>
            </a:r>
          </a:p>
          <a:p>
            <a:pPr marL="14286" lvl="2" indent="0" fontAlgn="base">
              <a:buSzPct val="200000"/>
              <a:buNone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  <a:p>
            <a:pPr marL="914422" lvl="2" indent="0" fontAlgn="base">
              <a:buSzPct val="200000"/>
              <a:buNone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  <a:p>
            <a:pPr marL="614377" lvl="2" indent="-614377" fontAlgn="base">
              <a:buSzPct val="200000"/>
              <a:buBlip>
                <a:blip r:embed="rId3"/>
              </a:buBlip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Learn to appreciate the craftsmanship of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Frejdahl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 beer &amp; mead </a:t>
            </a:r>
          </a:p>
          <a:p>
            <a:pPr marL="914422" indent="0">
              <a:buSzPct val="200000"/>
              <a:buNone/>
            </a:pPr>
            <a:endParaRPr lang="nl-BE" dirty="0">
              <a:solidFill>
                <a:schemeClr val="bg1">
                  <a:lumMod val="85000"/>
                </a:schemeClr>
              </a:solidFill>
              <a:latin typeface="DIN Condensed" panose="00000500000000000000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08" y="12225"/>
            <a:ext cx="2444708" cy="24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73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1681166" y="2703512"/>
            <a:ext cx="9434514" cy="4154489"/>
            <a:chOff x="323850" y="1463147"/>
            <a:chExt cx="10729913" cy="5063066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15107" y="2753518"/>
              <a:ext cx="4311651" cy="3233738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588" y="1463147"/>
              <a:ext cx="2847975" cy="5063066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563" y="3040063"/>
              <a:ext cx="4648200" cy="3486150"/>
            </a:xfrm>
            <a:prstGeom prst="rect">
              <a:avLst/>
            </a:prstGeom>
          </p:spPr>
        </p:pic>
      </p:grpSp>
      <p:sp>
        <p:nvSpPr>
          <p:cNvPr id="14" name="ZoneTexte 13"/>
          <p:cNvSpPr txBox="1"/>
          <p:nvPr/>
        </p:nvSpPr>
        <p:spPr>
          <a:xfrm>
            <a:off x="4872038" y="1400175"/>
            <a:ext cx="352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Thank</a:t>
            </a:r>
            <a:r>
              <a:rPr lang="nl-BE" sz="4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 </a:t>
            </a:r>
            <a:r>
              <a:rPr lang="nl-BE" sz="4800" dirty="0" err="1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you</a:t>
            </a:r>
            <a:r>
              <a:rPr lang="nl-BE" sz="4800" dirty="0">
                <a:solidFill>
                  <a:schemeClr val="bg1">
                    <a:lumMod val="85000"/>
                  </a:schemeClr>
                </a:solidFill>
                <a:latin typeface="DIN Condensed" panose="00000500000000000000" pitchFamily="2" charset="0"/>
              </a:rPr>
              <a:t> ! 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2872">
            <a:off x="9315454" y="1"/>
            <a:ext cx="2876549" cy="44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169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1685</TotalTime>
  <Words>191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Bebas Neue Bold</vt:lpstr>
      <vt:lpstr>Calibri</vt:lpstr>
      <vt:lpstr>Calibri Light</vt:lpstr>
      <vt:lpstr>DIN Condensed</vt:lpstr>
      <vt:lpstr>Thème Office</vt:lpstr>
      <vt:lpstr>Frejdahl-Bryggeriet vestfyen </vt:lpstr>
      <vt:lpstr>Summary </vt:lpstr>
      <vt:lpstr>Goal </vt:lpstr>
      <vt:lpstr>Core Story</vt:lpstr>
      <vt:lpstr>PowerPoint Presentation</vt:lpstr>
      <vt:lpstr>Moodboard</vt:lpstr>
      <vt:lpstr>PowerPoint Presentation</vt:lpstr>
      <vt:lpstr>Relevance to the Users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Frejdahl-Bryggeriet vestfyen</dc:title>
  <dc:creator>jihane agzennai</dc:creator>
  <cp:lastModifiedBy>Joe Bailey</cp:lastModifiedBy>
  <cp:revision>49</cp:revision>
  <dcterms:created xsi:type="dcterms:W3CDTF">2019-04-10T12:55:10Z</dcterms:created>
  <dcterms:modified xsi:type="dcterms:W3CDTF">2019-04-12T08:46:34Z</dcterms:modified>
</cp:coreProperties>
</file>